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2"/>
  </p:notesMasterIdLst>
  <p:sldIdLst>
    <p:sldId id="256" r:id="rId5"/>
    <p:sldId id="257" r:id="rId6"/>
    <p:sldId id="262" r:id="rId7"/>
    <p:sldId id="258" r:id="rId8"/>
    <p:sldId id="259" r:id="rId9"/>
    <p:sldId id="261" r:id="rId10"/>
    <p:sldId id="263" r:id="rId1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990033"/>
    <a:srgbClr val="D31145"/>
    <a:srgbClr val="006600"/>
    <a:srgbClr val="9CCAB5"/>
    <a:srgbClr val="99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C966D-AE84-134C-A847-C255AF79DC43}" v="21" dt="2024-09-17T15:39:40.899"/>
    <p1510:client id="{CA98C8B9-5787-7772-9122-862250B6AFD1}" v="10" dt="2024-09-17T15:38:59.995"/>
    <p1510:client id="{CB3035CB-105D-416A-82E5-8F2D6C57B163}" v="346" dt="2024-09-17T12:52:14.408"/>
    <p1510:client id="{E9ECE252-D1FD-4766-A629-C1D2F692FAEA}" v="1817" dt="2024-09-17T15:39:07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8" autoAdjust="0"/>
    <p:restoredTop sz="94726"/>
  </p:normalViewPr>
  <p:slideViewPr>
    <p:cSldViewPr snapToGrid="0">
      <p:cViewPr varScale="1">
        <p:scale>
          <a:sx n="104" d="100"/>
          <a:sy n="104" d="100"/>
        </p:scale>
        <p:origin x="15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D4AEE412-DC44-4535-B8E8-12E40AB3EC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CA185F4-8BE7-42C5-B026-2D8490B7D7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8EE6EF1-653C-43E2-82A2-BC3ED426AC4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C719834C-CE6F-42F7-938C-EC947C39CE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43485D66-BD1A-424C-A922-0D60B1528B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F4556339-D0BB-46F5-BC26-0026F427EE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C5B6894-6D01-48C7-A993-53A95E9D3FB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C90D79CB-3AE0-4FB9-8A19-BED0C8717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cs-CZ" altLang="cs-CZ" dirty="0"/>
          </a:p>
        </p:txBody>
      </p:sp>
      <p:pic>
        <p:nvPicPr>
          <p:cNvPr id="5" name="Picture 9" descr="logo_mzcr">
            <a:extLst>
              <a:ext uri="{FF2B5EF4-FFF2-40B4-BE49-F238E27FC236}">
                <a16:creationId xmlns:a16="http://schemas.microsoft.com/office/drawing/2014/main" id="{4455078D-E209-428D-A726-BFBC529C7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pp_titul_podtisk">
            <a:extLst>
              <a:ext uri="{FF2B5EF4-FFF2-40B4-BE49-F238E27FC236}">
                <a16:creationId xmlns:a16="http://schemas.microsoft.com/office/drawing/2014/main" id="{ABAA4A86-3DB3-4498-9982-8D418CE4A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1D334F-E29F-40D1-89C4-A95A9B749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27716D-2FA0-4AAA-8CEF-96C64943CC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904E9EC-3621-4F74-AAFB-F58A8143B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377C38-2C92-4EF6-A8E7-6FF5C2B286B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5516543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F65F9C-584C-46E5-B354-D2B269B7BE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0864BF-790F-4AB9-8F34-A892982FC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071147-470C-4D95-B7B4-D3310752D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B92E-CF5E-4A4A-8AC4-3ADF155EFA6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7968307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337FA-AAE5-48CB-9BAC-6CC0FE4E2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541BA4-E6F3-45BA-8CDE-465CAF7D8D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613CCD-F707-4410-9FCC-075A28B49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00889-122A-46DF-8589-AEFE2AEF6F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3718859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3488" y="0"/>
            <a:ext cx="6794500" cy="10525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E7FA47-944A-42AE-8165-B7697FC7AC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A37FD2-8579-4B9E-B231-B691E8DFBE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FF2BD5-8E06-4823-91E4-5B4CA8989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D866-06F5-4313-B4CB-5855BD81EDB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5190141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66A3C1-6D6A-46EE-AF8D-D9178FBA2B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42EA34-A98F-40E2-9807-9619E6B55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C8B90-9E86-43E9-9088-0C1C4554F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18371-53C1-4C87-AB34-2366D71A174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8990695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940DE-9D29-42BC-B69B-E6F51F9BB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B1C63-D6AB-4E45-9BC3-CD36E3C79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8B3F18-D843-475F-8116-B62488F89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FC01-F0D6-433E-A145-AE11775B8E5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77436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7DC623-AB2C-406B-BCC2-6E34E6D01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2EF59D-D118-4DB7-A143-453E29F6E1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A19C75-ADD2-4E3C-8D78-3BDAF1DC62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2ED70-C54F-41D1-9629-654070EE3F0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5441906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03D4B5-D0A2-4ABB-99FD-D70D2CFCC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EC338A-C412-4867-A4CC-B4CA7E08D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33797A0-1139-45D0-B7A7-F622EE27F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1EC0-F05A-46B2-AD4A-1FEF61A9F26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3426933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22B417-29A2-416E-B720-9C6DEFB5D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849BD2-4752-47B2-9C6F-0FC73DFD0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A1E0D8-6AAC-4856-8BBC-59DF3F72A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2095-FB10-4FAB-A9F8-CA9312A6E14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4433771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9009C0-5E21-40D9-B00B-CB472A702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8FE338-07C4-49BF-A712-108A049F2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380A3C-87A6-4884-ADF6-1178BFE5E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B6B9F-8CFC-47CC-B209-F918C08A12C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8889842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A71D-DE2A-4D30-A4D7-259BB01ED4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DC3CD0-652B-4418-970D-9C8E5B8B7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C6C90C-9997-45BD-9A43-AAB4E20F7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EEF7E-5E1E-40E5-A6FB-C6B6C184C80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750349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84791-3E16-48FD-BB25-57D41FABD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21E5D2-DDE0-4846-A467-D1CB35811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9A2DC8-0796-4559-801B-9CF9FD6BC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3E4AA-1D60-4B31-8B32-9B7A1C10F4D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8196503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BFCDB871-5E75-4260-A3D1-040EA9D52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2ADB1C3-9597-4F3D-9994-C50722BC3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</a:t>
            </a:r>
            <a:r>
              <a:rPr lang="en-US" altLang="cs-CZ"/>
              <a:t> </a:t>
            </a:r>
            <a:br>
              <a:rPr lang="cs-CZ" altLang="cs-CZ"/>
            </a:br>
            <a:r>
              <a:rPr lang="cs-CZ" altLang="cs-CZ"/>
              <a:t>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AB5C5E95-496D-44CC-9065-7E5A93549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6F26825C-D43B-4DFA-B527-A5D1E8D8B7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936D6915-7547-4466-BB68-147294FFEF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1A9475D8-8696-4E8D-BF49-546EAF5760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Sans" pitchFamily="34" charset="0"/>
              </a:defRPr>
            </a:lvl1pPr>
          </a:lstStyle>
          <a:p>
            <a:pPr>
              <a:defRPr/>
            </a:pPr>
            <a:fld id="{CBC6607A-FB87-4192-B199-E9A2B04325A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8065EAC-2D19-4B6C-9009-01114B605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033" name="Rectangle 10">
            <a:extLst>
              <a:ext uri="{FF2B5EF4-FFF2-40B4-BE49-F238E27FC236}">
                <a16:creationId xmlns:a16="http://schemas.microsoft.com/office/drawing/2014/main" id="{1081F812-E355-43BF-A56D-FA00CA0A8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034" name="Rectangle 11">
            <a:extLst>
              <a:ext uri="{FF2B5EF4-FFF2-40B4-BE49-F238E27FC236}">
                <a16:creationId xmlns:a16="http://schemas.microsoft.com/office/drawing/2014/main" id="{AAD6B51A-16AF-49A0-9D62-2F90F3C08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035" name="Rectangle 12">
            <a:extLst>
              <a:ext uri="{FF2B5EF4-FFF2-40B4-BE49-F238E27FC236}">
                <a16:creationId xmlns:a16="http://schemas.microsoft.com/office/drawing/2014/main" id="{9621F5D2-A2EB-485A-8879-5F187748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endParaRPr lang="cs-CZ" altLang="cs-CZ" dirty="0"/>
          </a:p>
        </p:txBody>
      </p:sp>
      <p:pic>
        <p:nvPicPr>
          <p:cNvPr id="1036" name="Picture 15" descr="pp_podtisk">
            <a:extLst>
              <a:ext uri="{FF2B5EF4-FFF2-40B4-BE49-F238E27FC236}">
                <a16:creationId xmlns:a16="http://schemas.microsoft.com/office/drawing/2014/main" id="{447294BE-F191-4AB4-BE09-0DACA97F4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9.sv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8.png"/><Relationship Id="rId16" Type="http://schemas.openxmlformats.org/officeDocument/2006/relationships/image" Target="../media/image2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11" Type="http://schemas.openxmlformats.org/officeDocument/2006/relationships/image" Target="../media/image24.png"/><Relationship Id="rId5" Type="http://schemas.openxmlformats.org/officeDocument/2006/relationships/image" Target="../media/image16.png"/><Relationship Id="rId15" Type="http://schemas.openxmlformats.org/officeDocument/2006/relationships/image" Target="../media/image28.png"/><Relationship Id="rId10" Type="http://schemas.openxmlformats.org/officeDocument/2006/relationships/image" Target="../media/image23.svg"/><Relationship Id="rId4" Type="http://schemas.openxmlformats.org/officeDocument/2006/relationships/hyperlink" Target="https://ockoreport.uzis.cz/" TargetMode="External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svg"/><Relationship Id="rId3" Type="http://schemas.openxmlformats.org/officeDocument/2006/relationships/image" Target="../media/image31.svg"/><Relationship Id="rId7" Type="http://schemas.openxmlformats.org/officeDocument/2006/relationships/image" Target="../media/image35.svg"/><Relationship Id="rId12" Type="http://schemas.openxmlformats.org/officeDocument/2006/relationships/image" Target="../media/image38.png"/><Relationship Id="rId17" Type="http://schemas.openxmlformats.org/officeDocument/2006/relationships/image" Target="../media/image43.sv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7.svg"/><Relationship Id="rId5" Type="http://schemas.openxmlformats.org/officeDocument/2006/relationships/image" Target="../media/image33.svg"/><Relationship Id="rId15" Type="http://schemas.openxmlformats.org/officeDocument/2006/relationships/image" Target="../media/image41.svg"/><Relationship Id="rId10" Type="http://schemas.openxmlformats.org/officeDocument/2006/relationships/image" Target="../media/image16.png"/><Relationship Id="rId4" Type="http://schemas.openxmlformats.org/officeDocument/2006/relationships/image" Target="../media/image32.png"/><Relationship Id="rId9" Type="http://schemas.openxmlformats.org/officeDocument/2006/relationships/image" Target="../media/image37.svg"/><Relationship Id="rId1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9DE02BB-4891-48E5-9A0C-2FEB5F11BD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2565400"/>
            <a:ext cx="8424936" cy="2189163"/>
          </a:xfrm>
        </p:spPr>
        <p:txBody>
          <a:bodyPr/>
          <a:lstStyle/>
          <a:p>
            <a:pPr algn="ctr" eaLnBrk="1" hangingPunct="1"/>
            <a:br>
              <a:rPr lang="cs-CZ" altLang="cs-CZ" sz="3600" b="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cs-CZ" altLang="cs-CZ" sz="3600" b="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cs-CZ" altLang="cs-CZ" sz="1600" b="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cs-CZ" altLang="cs-CZ" sz="44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A91EE09B-B7E5-FF59-E5E5-3CED49F12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2457" y="5581489"/>
            <a:ext cx="4659086" cy="477898"/>
          </a:xfrm>
        </p:spPr>
        <p:txBody>
          <a:bodyPr/>
          <a:lstStyle/>
          <a:p>
            <a:pPr algn="ctr"/>
            <a:r>
              <a:rPr lang="cs-CZ" sz="1800" b="1" dirty="0">
                <a:latin typeface="Avenir Next LT Pro" panose="020B0504020202020204" pitchFamily="34" charset="-18"/>
              </a:rPr>
              <a:t>18. září 2024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9F5BB53-BBCA-A301-DD1C-E12CE49FFC16}"/>
              </a:ext>
            </a:extLst>
          </p:cNvPr>
          <p:cNvSpPr txBox="1"/>
          <p:nvPr/>
        </p:nvSpPr>
        <p:spPr>
          <a:xfrm>
            <a:off x="1044251" y="2516724"/>
            <a:ext cx="712750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4000" b="1">
                <a:solidFill>
                  <a:schemeClr val="bg1"/>
                </a:solidFill>
                <a:latin typeface="Avenir Next LT Pro"/>
                <a:cs typeface="Arial"/>
              </a:rPr>
              <a:t>DOPORUČENÍ A PRAVIDLA HYGIENY PŘI POVODNÍCH</a:t>
            </a:r>
            <a:endParaRPr lang="en-US" sz="4000" b="1">
              <a:solidFill>
                <a:schemeClr val="bg1"/>
              </a:solidFill>
              <a:latin typeface="Avenir Next LT Pro"/>
              <a:cs typeface="Arial"/>
            </a:endParaRPr>
          </a:p>
        </p:txBody>
      </p:sp>
      <p:pic>
        <p:nvPicPr>
          <p:cNvPr id="5" name="Grafický objekt 4" descr="Štít – zaškrtnutí se souvislou výplní">
            <a:extLst>
              <a:ext uri="{FF2B5EF4-FFF2-40B4-BE49-F238E27FC236}">
                <a16:creationId xmlns:a16="http://schemas.microsoft.com/office/drawing/2014/main" id="{A073C6E8-FCC8-0657-8A81-F3E313BA3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83182" y="4045459"/>
            <a:ext cx="1177636" cy="117763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D7024-3684-B97A-B0C4-AC1CC5D1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Avenir Next LT Pro" panose="020B0504020202020204" pitchFamily="34" charset="-18"/>
              </a:rPr>
              <a:t>POVODNĚ</a:t>
            </a:r>
            <a:endParaRPr lang="en-US" sz="3600" dirty="0">
              <a:latin typeface="Avenir Next LT Pro" panose="020B0504020202020204" pitchFamily="34" charset="-18"/>
            </a:endParaRPr>
          </a:p>
        </p:txBody>
      </p:sp>
      <p:pic>
        <p:nvPicPr>
          <p:cNvPr id="24" name="Grafický objekt 23" descr="Déšť se souvislou výplní">
            <a:extLst>
              <a:ext uri="{FF2B5EF4-FFF2-40B4-BE49-F238E27FC236}">
                <a16:creationId xmlns:a16="http://schemas.microsoft.com/office/drawing/2014/main" id="{032C8EFA-7C0A-BE58-BAF2-DC3B9C284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8339" y="124312"/>
            <a:ext cx="914400" cy="914400"/>
          </a:xfrm>
          <a:prstGeom prst="rect">
            <a:avLst/>
          </a:prstGeom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BA46DB25-F8C1-3A06-50E1-E325A4CC7EF4}"/>
              </a:ext>
            </a:extLst>
          </p:cNvPr>
          <p:cNvSpPr txBox="1"/>
          <p:nvPr/>
        </p:nvSpPr>
        <p:spPr>
          <a:xfrm>
            <a:off x="958489" y="1266900"/>
            <a:ext cx="7344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Dopady povodní na ochranu zdraví</a:t>
            </a:r>
            <a:endParaRPr lang="en-US" sz="3200" b="1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26004CD-C857-F492-C3FF-A606BC6D0A0C}"/>
              </a:ext>
            </a:extLst>
          </p:cNvPr>
          <p:cNvSpPr txBox="1"/>
          <p:nvPr/>
        </p:nvSpPr>
        <p:spPr>
          <a:xfrm>
            <a:off x="1291215" y="2142382"/>
            <a:ext cx="679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Kontaminace prostředí, vody a potravin </a:t>
            </a:r>
            <a:endParaRPr lang="en-US" sz="2000" b="1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D9805A0-58FB-E4B7-14F9-9758C0261A8E}"/>
              </a:ext>
            </a:extLst>
          </p:cNvPr>
          <p:cNvSpPr txBox="1"/>
          <p:nvPr/>
        </p:nvSpPr>
        <p:spPr>
          <a:xfrm>
            <a:off x="1368714" y="3266408"/>
            <a:ext cx="6794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Snížení dostupnosti dodržování standardních hygienických zásad</a:t>
            </a:r>
            <a:endParaRPr lang="en-US" sz="2000" b="1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pic>
        <p:nvPicPr>
          <p:cNvPr id="31" name="Grafický objekt 30" descr="Přičíst se souvislou výplní">
            <a:extLst>
              <a:ext uri="{FF2B5EF4-FFF2-40B4-BE49-F238E27FC236}">
                <a16:creationId xmlns:a16="http://schemas.microsoft.com/office/drawing/2014/main" id="{8A232E4D-8802-F365-8DC1-B8A705045F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41800" y="2563664"/>
            <a:ext cx="660400" cy="660400"/>
          </a:xfrm>
          <a:prstGeom prst="rect">
            <a:avLst/>
          </a:prstGeom>
        </p:spPr>
      </p:pic>
      <p:pic>
        <p:nvPicPr>
          <p:cNvPr id="33" name="Grafický objekt 32" descr="Rovná šipka se souvislou výplní">
            <a:extLst>
              <a:ext uri="{FF2B5EF4-FFF2-40B4-BE49-F238E27FC236}">
                <a16:creationId xmlns:a16="http://schemas.microsoft.com/office/drawing/2014/main" id="{C0A3B801-63DB-77FA-CDE5-35DAD2D63A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3999314" y="4047121"/>
            <a:ext cx="1145371" cy="1145371"/>
          </a:xfrm>
          <a:prstGeom prst="rect">
            <a:avLst/>
          </a:prstGeom>
        </p:spPr>
      </p:pic>
      <p:sp>
        <p:nvSpPr>
          <p:cNvPr id="34" name="TextovéPole 33">
            <a:extLst>
              <a:ext uri="{FF2B5EF4-FFF2-40B4-BE49-F238E27FC236}">
                <a16:creationId xmlns:a16="http://schemas.microsoft.com/office/drawing/2014/main" id="{149D3ABD-4102-27DC-86B1-B1918237B306}"/>
              </a:ext>
            </a:extLst>
          </p:cNvPr>
          <p:cNvSpPr txBox="1"/>
          <p:nvPr/>
        </p:nvSpPr>
        <p:spPr>
          <a:xfrm>
            <a:off x="1440079" y="5154030"/>
            <a:ext cx="6290757" cy="120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8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Zvyšuje riziko nákazy původci infekčních onemocnění:</a:t>
            </a:r>
          </a:p>
          <a:p>
            <a:pPr algn="just"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  <a:latin typeface="Avenir Next LT Pro" panose="020B0504020202020204" pitchFamily="34" charset="-18"/>
              </a:rPr>
              <a:t>Leptospiróza, bacilární úplavice, žloutenka typu A a E, </a:t>
            </a:r>
            <a:r>
              <a:rPr lang="cs-CZ" sz="1600">
                <a:solidFill>
                  <a:schemeClr val="bg1"/>
                </a:solidFill>
                <a:latin typeface="Avenir Next LT Pro" panose="020B0504020202020204" pitchFamily="34" charset="-18"/>
              </a:rPr>
              <a:t>tul</a:t>
            </a:r>
            <a:r>
              <a:rPr lang="en-US" sz="1600">
                <a:solidFill>
                  <a:schemeClr val="bg1"/>
                </a:solidFill>
                <a:latin typeface="Avenir Next LT Pro" panose="020B0504020202020204" pitchFamily="34" charset="-18"/>
              </a:rPr>
              <a:t>a</a:t>
            </a:r>
            <a:r>
              <a:rPr lang="cs-CZ" sz="1600">
                <a:solidFill>
                  <a:schemeClr val="bg1"/>
                </a:solidFill>
                <a:latin typeface="Avenir Next LT Pro" panose="020B0504020202020204" pitchFamily="34" charset="-18"/>
              </a:rPr>
              <a:t>remie</a:t>
            </a:r>
            <a:r>
              <a:rPr lang="cs-CZ" sz="16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či  tetanus</a:t>
            </a:r>
            <a:endParaRPr lang="en-US" sz="16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pic>
        <p:nvPicPr>
          <p:cNvPr id="36" name="Grafický objekt 35" descr="Varování se souvislou výplní">
            <a:extLst>
              <a:ext uri="{FF2B5EF4-FFF2-40B4-BE49-F238E27FC236}">
                <a16:creationId xmlns:a16="http://schemas.microsoft.com/office/drawing/2014/main" id="{5C4BF21F-B9FE-95FD-E9C7-17BC9D6909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6796" y="4842102"/>
            <a:ext cx="914400" cy="914400"/>
          </a:xfrm>
          <a:prstGeom prst="rect">
            <a:avLst/>
          </a:prstGeom>
        </p:spPr>
      </p:pic>
      <p:pic>
        <p:nvPicPr>
          <p:cNvPr id="38" name="Grafický objekt 37" descr="Krysa se souvislou výplní">
            <a:extLst>
              <a:ext uri="{FF2B5EF4-FFF2-40B4-BE49-F238E27FC236}">
                <a16:creationId xmlns:a16="http://schemas.microsoft.com/office/drawing/2014/main" id="{8BCA4F9E-699C-8930-0198-C8D97FD8DB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6796" y="5615802"/>
            <a:ext cx="914400" cy="914400"/>
          </a:xfrm>
          <a:prstGeom prst="rect">
            <a:avLst/>
          </a:prstGeom>
        </p:spPr>
      </p:pic>
      <p:pic>
        <p:nvPicPr>
          <p:cNvPr id="39" name="Grafický objekt 38" descr="bakterie se souvislou výplní">
            <a:extLst>
              <a:ext uri="{FF2B5EF4-FFF2-40B4-BE49-F238E27FC236}">
                <a16:creationId xmlns:a16="http://schemas.microsoft.com/office/drawing/2014/main" id="{EFD43E53-985A-7348-E61F-292A1C14200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0836" y="5110096"/>
            <a:ext cx="1089674" cy="1089674"/>
          </a:xfrm>
          <a:prstGeom prst="rect">
            <a:avLst/>
          </a:prstGeom>
        </p:spPr>
      </p:pic>
      <p:pic>
        <p:nvPicPr>
          <p:cNvPr id="42" name="Grafický objekt 41" descr="Déšť se souvislou výplní">
            <a:extLst>
              <a:ext uri="{FF2B5EF4-FFF2-40B4-BE49-F238E27FC236}">
                <a16:creationId xmlns:a16="http://schemas.microsoft.com/office/drawing/2014/main" id="{8D312892-E6AA-095E-4C56-EB7D2423F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5066" y="10921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64609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D7024-3684-B97A-B0C4-AC1CC5D1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8" y="0"/>
            <a:ext cx="7265250" cy="1052513"/>
          </a:xfrm>
        </p:spPr>
        <p:txBody>
          <a:bodyPr/>
          <a:lstStyle/>
          <a:p>
            <a:r>
              <a:rPr lang="en-US" dirty="0">
                <a:latin typeface="Avenir Next LT Pro" panose="020B0504020202020204" pitchFamily="34" charset="-18"/>
              </a:rPr>
              <a:t>DOPORUČENÍ K PREVENCI INFEKČNÍCH</a:t>
            </a:r>
            <a:r>
              <a:rPr lang="cs-CZ" dirty="0">
                <a:latin typeface="Avenir Next LT Pro" panose="020B0504020202020204" pitchFamily="34" charset="-18"/>
              </a:rPr>
              <a:t> </a:t>
            </a:r>
            <a:r>
              <a:rPr lang="en-US" dirty="0">
                <a:latin typeface="Avenir Next LT Pro" panose="020B0504020202020204" pitchFamily="34" charset="-18"/>
              </a:rPr>
              <a:t>ONEMOCNĚNÍ</a:t>
            </a:r>
            <a:r>
              <a:rPr lang="cs-CZ" dirty="0">
                <a:latin typeface="Avenir Next LT Pro" panose="020B0504020202020204" pitchFamily="34" charset="-18"/>
              </a:rPr>
              <a:t> V SOUVISLOSTI S POVODNĚMI </a:t>
            </a:r>
            <a:endParaRPr lang="en-US" dirty="0">
              <a:latin typeface="Avenir Next LT Pro" panose="020B0504020202020204" pitchFamily="34" charset="-18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D10476D-C4E6-F2E6-61F9-F39390C9C34F}"/>
              </a:ext>
            </a:extLst>
          </p:cNvPr>
          <p:cNvSpPr txBox="1"/>
          <p:nvPr/>
        </p:nvSpPr>
        <p:spPr>
          <a:xfrm>
            <a:off x="1867029" y="1387583"/>
            <a:ext cx="62014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Při likvidaci následků povodní důsledně používejte OOP (pevné rukavice, obuv, respirátory, ochranu očí).</a:t>
            </a:r>
          </a:p>
        </p:txBody>
      </p:sp>
      <p:sp>
        <p:nvSpPr>
          <p:cNvPr id="8" name="Textové pole 2">
            <a:extLst>
              <a:ext uri="{FF2B5EF4-FFF2-40B4-BE49-F238E27FC236}">
                <a16:creationId xmlns:a16="http://schemas.microsoft.com/office/drawing/2014/main" id="{E0915C6F-B663-F2CE-7265-6E16ABE13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029" y="2488440"/>
            <a:ext cx="6199188" cy="3732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kern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</a:rPr>
              <a:t>Při poranění je nezbytné ránu vyčistit a důkladně dezinfikovat.</a:t>
            </a:r>
            <a:endParaRPr lang="cs-CZ" sz="1600" b="1" kern="100" dirty="0">
              <a:solidFill>
                <a:schemeClr val="bg1"/>
              </a:solidFill>
              <a:effectLst/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 pole 2">
            <a:extLst>
              <a:ext uri="{FF2B5EF4-FFF2-40B4-BE49-F238E27FC236}">
                <a16:creationId xmlns:a16="http://schemas.microsoft.com/office/drawing/2014/main" id="{AD8C73AF-3F2F-8CF1-B5A9-BB10EB915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029" y="3397849"/>
            <a:ext cx="6199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kern="10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Myjte si pečlivě a často ruce mýdlem; případně dezinfekcí.</a:t>
            </a:r>
            <a:endParaRPr lang="cs-CZ" sz="1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cký objekt 1" descr="Jehla se souvislou výplní">
            <a:extLst>
              <a:ext uri="{FF2B5EF4-FFF2-40B4-BE49-F238E27FC236}">
                <a16:creationId xmlns:a16="http://schemas.microsoft.com/office/drawing/2014/main" id="{C7875A6E-DE1B-118C-75A9-5E99EA271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6189" y="4208428"/>
            <a:ext cx="799990" cy="799990"/>
          </a:xfrm>
          <a:prstGeom prst="rect">
            <a:avLst/>
          </a:prstGeom>
        </p:spPr>
      </p:pic>
      <p:sp>
        <p:nvSpPr>
          <p:cNvPr id="13" name="Textové pole 2">
            <a:extLst>
              <a:ext uri="{FF2B5EF4-FFF2-40B4-BE49-F238E27FC236}">
                <a16:creationId xmlns:a16="http://schemas.microsoft.com/office/drawing/2014/main" id="{FCB0168D-D456-4159-3188-7F32BA05B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029" y="4110308"/>
            <a:ext cx="6631709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Zkontrolujte si datum svého posledního přeočkování proti tetanu. Je-li to více než 15 let, kontaktujte svého praktického lékaře (případně </a:t>
            </a: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https://ockoreport.uzis.cz/</a:t>
            </a: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) nebo linku 1221)</a:t>
            </a: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a nechte se přeočkovat. </a:t>
            </a:r>
            <a:endParaRPr kumimoji="0" lang="cs-CZ" sz="1600" b="1" i="0" u="none" strike="noStrike" kern="1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Grafický objekt 14" descr="bakterie se souvislou výplní">
            <a:extLst>
              <a:ext uri="{FF2B5EF4-FFF2-40B4-BE49-F238E27FC236}">
                <a16:creationId xmlns:a16="http://schemas.microsoft.com/office/drawing/2014/main" id="{BEA20E4A-0174-B321-F4BF-FF614FD503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0309" y="69056"/>
            <a:ext cx="914400" cy="914400"/>
          </a:xfrm>
          <a:prstGeom prst="rect">
            <a:avLst/>
          </a:prstGeom>
        </p:spPr>
      </p:pic>
      <p:sp>
        <p:nvSpPr>
          <p:cNvPr id="16" name="Textové pole 2">
            <a:extLst>
              <a:ext uri="{FF2B5EF4-FFF2-40B4-BE49-F238E27FC236}">
                <a16:creationId xmlns:a16="http://schemas.microsoft.com/office/drawing/2014/main" id="{5813A474-D50D-DFF3-0FF4-F0FDBA7F7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029" y="5440549"/>
            <a:ext cx="6631709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Nábytek, podlahy, zdi a nádobí omyjte </a:t>
            </a:r>
            <a:r>
              <a:rPr kumimoji="0" lang="cs-CZ" sz="16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vodou a dezinfikujte </a:t>
            </a:r>
            <a:r>
              <a:rPr kumimoji="0" lang="cs-CZ" sz="16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 panose="020B0504020202020204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pomocí k tomuto účelu určených dezinfekčních prostředků. </a:t>
            </a:r>
          </a:p>
        </p:txBody>
      </p:sp>
      <p:pic>
        <p:nvPicPr>
          <p:cNvPr id="18" name="Grafický objekt 17" descr="Upravený se souvislou výplní">
            <a:extLst>
              <a:ext uri="{FF2B5EF4-FFF2-40B4-BE49-F238E27FC236}">
                <a16:creationId xmlns:a16="http://schemas.microsoft.com/office/drawing/2014/main" id="{6CF1B4CE-44B8-4A4D-797B-6EAD207AA7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8342" y="2237502"/>
            <a:ext cx="914400" cy="914400"/>
          </a:xfrm>
          <a:prstGeom prst="rect">
            <a:avLst/>
          </a:prstGeom>
        </p:spPr>
      </p:pic>
      <p:pic>
        <p:nvPicPr>
          <p:cNvPr id="22" name="Grafický objekt 21" descr="Mýdlo se souvislou výplní">
            <a:extLst>
              <a:ext uri="{FF2B5EF4-FFF2-40B4-BE49-F238E27FC236}">
                <a16:creationId xmlns:a16="http://schemas.microsoft.com/office/drawing/2014/main" id="{CEBED501-3891-A993-8B62-65C043CE09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5486" y="3193262"/>
            <a:ext cx="914400" cy="914400"/>
          </a:xfrm>
          <a:prstGeom prst="rect">
            <a:avLst/>
          </a:prstGeom>
        </p:spPr>
      </p:pic>
      <p:pic>
        <p:nvPicPr>
          <p:cNvPr id="19" name="Grafický objekt 18" descr="Maska N95 se souvislou výplní">
            <a:extLst>
              <a:ext uri="{FF2B5EF4-FFF2-40B4-BE49-F238E27FC236}">
                <a16:creationId xmlns:a16="http://schemas.microsoft.com/office/drawing/2014/main" id="{3D400E77-6225-907D-3915-BFC42E4589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95486" y="1222336"/>
            <a:ext cx="914400" cy="914400"/>
          </a:xfrm>
          <a:prstGeom prst="rect">
            <a:avLst/>
          </a:prstGeom>
        </p:spPr>
      </p:pic>
      <p:pic>
        <p:nvPicPr>
          <p:cNvPr id="7" name="Grafický objekt 6" descr="Gauč se souvislou výplní">
            <a:extLst>
              <a:ext uri="{FF2B5EF4-FFF2-40B4-BE49-F238E27FC236}">
                <a16:creationId xmlns:a16="http://schemas.microsoft.com/office/drawing/2014/main" id="{75D2C359-BF32-1C12-35E7-8F8A110F74A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7509" y="5071481"/>
            <a:ext cx="914400" cy="914400"/>
          </a:xfrm>
          <a:prstGeom prst="rect">
            <a:avLst/>
          </a:prstGeom>
        </p:spPr>
      </p:pic>
      <p:pic>
        <p:nvPicPr>
          <p:cNvPr id="20" name="Grafický objekt 19" descr="Stůl se souvislou výplní">
            <a:extLst>
              <a:ext uri="{FF2B5EF4-FFF2-40B4-BE49-F238E27FC236}">
                <a16:creationId xmlns:a16="http://schemas.microsoft.com/office/drawing/2014/main" id="{468A6181-386A-5DF7-3D6F-988C17D42EA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52629" y="53884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87699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rafický objekt 30" descr="Jablko se souvislou výplní">
            <a:extLst>
              <a:ext uri="{FF2B5EF4-FFF2-40B4-BE49-F238E27FC236}">
                <a16:creationId xmlns:a16="http://schemas.microsoft.com/office/drawing/2014/main" id="{779DE980-0C6C-3406-92D1-46DB31019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489" y="1189131"/>
            <a:ext cx="914400" cy="9144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51D7024-3684-B97A-B0C4-AC1CC5D1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7" y="0"/>
            <a:ext cx="7125421" cy="1052513"/>
          </a:xfrm>
        </p:spPr>
        <p:txBody>
          <a:bodyPr/>
          <a:lstStyle/>
          <a:p>
            <a:r>
              <a:rPr lang="en-US" dirty="0">
                <a:latin typeface="Avenir Next LT Pro" panose="020B0504020202020204" pitchFamily="34" charset="-18"/>
              </a:rPr>
              <a:t>DOPORUČENÍ K PREVENCI INFEKČNÍCH</a:t>
            </a:r>
            <a:r>
              <a:rPr lang="cs-CZ" dirty="0">
                <a:latin typeface="Avenir Next LT Pro" panose="020B0504020202020204" pitchFamily="34" charset="-18"/>
              </a:rPr>
              <a:t> </a:t>
            </a:r>
            <a:r>
              <a:rPr lang="en-US" dirty="0">
                <a:latin typeface="Avenir Next LT Pro" panose="020B0504020202020204" pitchFamily="34" charset="-18"/>
              </a:rPr>
              <a:t>ONEMOCNĚNÍ</a:t>
            </a:r>
            <a:r>
              <a:rPr lang="cs-CZ" dirty="0">
                <a:latin typeface="Avenir Next LT Pro" panose="020B0504020202020204" pitchFamily="34" charset="-18"/>
              </a:rPr>
              <a:t> V SOUVISLOSTI S POVODNĚMI </a:t>
            </a:r>
            <a:endParaRPr lang="en-US" dirty="0">
              <a:latin typeface="Avenir Next LT Pro" panose="020B0504020202020204" pitchFamily="34" charset="-18"/>
            </a:endParaRPr>
          </a:p>
        </p:txBody>
      </p:sp>
      <p:sp>
        <p:nvSpPr>
          <p:cNvPr id="13" name="Textové pole 2">
            <a:extLst>
              <a:ext uri="{FF2B5EF4-FFF2-40B4-BE49-F238E27FC236}">
                <a16:creationId xmlns:a16="http://schemas.microsoft.com/office/drawing/2014/main" id="{0BB2D849-99AE-8DB6-AA56-F34B14CDF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074" y="1433684"/>
            <a:ext cx="5832909" cy="69951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  <a:cs typeface="Arial" panose="020B0604020202020204" pitchFamily="34" charset="0"/>
              </a:rPr>
              <a:t>Nekonzumujte zaplavené ovoce a zeleninu.</a:t>
            </a:r>
            <a:endParaRPr lang="cs-CZ" sz="18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rafický objekt 11" descr="Varování se souvislou výplní">
            <a:extLst>
              <a:ext uri="{FF2B5EF4-FFF2-40B4-BE49-F238E27FC236}">
                <a16:creationId xmlns:a16="http://schemas.microsoft.com/office/drawing/2014/main" id="{D15BF2FF-2445-1A70-2ABE-A917AEF90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7489" y="2218563"/>
            <a:ext cx="914400" cy="91440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37AC23-A1C8-8B31-479E-37D4A6072D95}"/>
              </a:ext>
            </a:extLst>
          </p:cNvPr>
          <p:cNvSpPr txBox="1"/>
          <p:nvPr/>
        </p:nvSpPr>
        <p:spPr>
          <a:xfrm>
            <a:off x="2123018" y="2442079"/>
            <a:ext cx="59342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Pokud máte pochybnosti o nezávadnosti potraviny, zlikvidujte jí. Je to lepší než řešit zdravotní následky.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6195EC1-6800-9623-3A18-E05DAEFF42F9}"/>
              </a:ext>
            </a:extLst>
          </p:cNvPr>
          <p:cNvSpPr txBox="1"/>
          <p:nvPr/>
        </p:nvSpPr>
        <p:spPr>
          <a:xfrm>
            <a:off x="2169074" y="3473564"/>
            <a:ext cx="5934220" cy="606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kern="10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  <a:cs typeface="Arial" panose="020B0604020202020204" pitchFamily="34" charset="0"/>
              </a:rPr>
              <a:t>Zlikvidujte chlazené nebo mražené potraviny, jestliže byly déle mimo lednici.</a:t>
            </a:r>
            <a:endParaRPr lang="cs-CZ" sz="1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fický objekt 462008964" descr="Teploměr se souvislou výplní">
            <a:extLst>
              <a:ext uri="{FF2B5EF4-FFF2-40B4-BE49-F238E27FC236}">
                <a16:creationId xmlns:a16="http://schemas.microsoft.com/office/drawing/2014/main" id="{7F559602-C94A-CA39-F411-7486E4C15F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4689" y="3412099"/>
            <a:ext cx="608330" cy="608330"/>
          </a:xfrm>
          <a:prstGeom prst="rect">
            <a:avLst/>
          </a:prstGeom>
        </p:spPr>
      </p:pic>
      <p:pic>
        <p:nvPicPr>
          <p:cNvPr id="20" name="Grafický objekt 1278492223" descr="Sněhová vločka se souvislou výplní">
            <a:extLst>
              <a:ext uri="{FF2B5EF4-FFF2-40B4-BE49-F238E27FC236}">
                <a16:creationId xmlns:a16="http://schemas.microsoft.com/office/drawing/2014/main" id="{659A8B83-CBFB-E967-CCCF-D73D5A9671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0706" y="3362847"/>
            <a:ext cx="742950" cy="742950"/>
          </a:xfrm>
          <a:prstGeom prst="rect">
            <a:avLst/>
          </a:prstGeom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9256EEED-AF07-141A-7CB2-78DD8686FC91}"/>
              </a:ext>
            </a:extLst>
          </p:cNvPr>
          <p:cNvSpPr txBox="1"/>
          <p:nvPr/>
        </p:nvSpPr>
        <p:spPr>
          <a:xfrm>
            <a:off x="2159482" y="4414854"/>
            <a:ext cx="5861293" cy="606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kern="10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  <a:cs typeface="Arial" panose="020B0604020202020204" pitchFamily="34" charset="0"/>
              </a:rPr>
              <a:t>Pijte pouze zdravotně nezávadnou vodu. Pokud si nejste jistí, používejte balenou vodu.</a:t>
            </a:r>
            <a:endParaRPr lang="cs-CZ" sz="1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2C31D88D-17FD-7AC9-EA6A-B71687AD277F}"/>
              </a:ext>
            </a:extLst>
          </p:cNvPr>
          <p:cNvSpPr txBox="1"/>
          <p:nvPr/>
        </p:nvSpPr>
        <p:spPr>
          <a:xfrm>
            <a:off x="2123018" y="5370558"/>
            <a:ext cx="5868506" cy="1133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kern="10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  <a:ea typeface="Calibri" panose="020F0502020204030204" pitchFamily="34" charset="0"/>
                <a:cs typeface="Arial" panose="020B0604020202020204" pitchFamily="34" charset="0"/>
              </a:rPr>
              <a:t>Při prvních příznacích onemocnění (bolesti břicha, průjem, zvracení, zvýšená teplota) kontaktujte svého lékaře a informujte ho, že jste pobývali v zaplaveném prostředí.</a:t>
            </a:r>
            <a:endParaRPr lang="cs-CZ" sz="1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Grafický objekt 28" descr="bakterie se souvislou výplní">
            <a:extLst>
              <a:ext uri="{FF2B5EF4-FFF2-40B4-BE49-F238E27FC236}">
                <a16:creationId xmlns:a16="http://schemas.microsoft.com/office/drawing/2014/main" id="{5671355C-66DD-DF17-7BBA-ABF7863FEDE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0309" y="69056"/>
            <a:ext cx="914400" cy="914400"/>
          </a:xfrm>
          <a:prstGeom prst="rect">
            <a:avLst/>
          </a:prstGeom>
        </p:spPr>
      </p:pic>
      <p:pic>
        <p:nvPicPr>
          <p:cNvPr id="33" name="Grafický objekt 32" descr="Láhev na vodu se souvislou výplní">
            <a:extLst>
              <a:ext uri="{FF2B5EF4-FFF2-40B4-BE49-F238E27FC236}">
                <a16:creationId xmlns:a16="http://schemas.microsoft.com/office/drawing/2014/main" id="{97568B0C-71B1-C981-A531-0B852EBFB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40706" y="4299565"/>
            <a:ext cx="914400" cy="914400"/>
          </a:xfrm>
          <a:prstGeom prst="rect">
            <a:avLst/>
          </a:prstGeom>
        </p:spPr>
      </p:pic>
      <p:pic>
        <p:nvPicPr>
          <p:cNvPr id="35" name="Grafický objekt 34" descr="Lékař samičího pohlaví se souvislou výplní">
            <a:extLst>
              <a:ext uri="{FF2B5EF4-FFF2-40B4-BE49-F238E27FC236}">
                <a16:creationId xmlns:a16="http://schemas.microsoft.com/office/drawing/2014/main" id="{B7C3F527-A5EC-52DC-9C1A-95F38634739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0706" y="5465615"/>
            <a:ext cx="914400" cy="914400"/>
          </a:xfrm>
          <a:prstGeom prst="rect">
            <a:avLst/>
          </a:prstGeom>
        </p:spPr>
      </p:pic>
      <p:pic>
        <p:nvPicPr>
          <p:cNvPr id="37" name="Grafický objekt 36" descr="Zákazová značka obrys">
            <a:extLst>
              <a:ext uri="{FF2B5EF4-FFF2-40B4-BE49-F238E27FC236}">
                <a16:creationId xmlns:a16="http://schemas.microsoft.com/office/drawing/2014/main" id="{A615A385-1513-0497-8385-BC6A52B35B1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90316" y="1119662"/>
            <a:ext cx="1048746" cy="104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408619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D36B9-70E0-234B-D0D9-41665FF06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037" y="272136"/>
            <a:ext cx="6480548" cy="622274"/>
          </a:xfrm>
        </p:spPr>
        <p:txBody>
          <a:bodyPr wrap="square" anchor="ctr">
            <a:noAutofit/>
          </a:bodyPr>
          <a:lstStyle/>
          <a:p>
            <a:pPr algn="ctr"/>
            <a:r>
              <a:rPr lang="cs-CZ" sz="2400" dirty="0">
                <a:latin typeface="Avenir Next LT Pro" panose="020B0504020202020204" pitchFamily="34" charset="-18"/>
              </a:rPr>
              <a:t>Instrukce v případě studny, která </a:t>
            </a:r>
            <a:br>
              <a:rPr lang="cs-CZ" sz="2400" dirty="0">
                <a:latin typeface="Avenir Next LT Pro" panose="020B0504020202020204" pitchFamily="34" charset="-18"/>
              </a:rPr>
            </a:br>
            <a:r>
              <a:rPr lang="cs-CZ" sz="2400" dirty="0">
                <a:solidFill>
                  <a:srgbClr val="FF0000"/>
                </a:solidFill>
                <a:latin typeface="Avenir Next LT Pro" panose="020B0504020202020204" pitchFamily="34" charset="-18"/>
              </a:rPr>
              <a:t>BYLA PŘÍMO </a:t>
            </a:r>
            <a:r>
              <a:rPr lang="cs-CZ" sz="2400" dirty="0">
                <a:latin typeface="Avenir Next LT Pro" panose="020B0504020202020204" pitchFamily="34" charset="-18"/>
              </a:rPr>
              <a:t>zasažena povodní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61EBB-CA04-35AF-0C90-429DCAEF9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3637" y="2207891"/>
            <a:ext cx="7860145" cy="2630054"/>
          </a:xfrm>
        </p:spPr>
        <p:txBody>
          <a:bodyPr wrap="square" anchor="t">
            <a:normAutofit/>
          </a:bodyPr>
          <a:lstStyle/>
          <a:p>
            <a:pPr marL="285750" indent="-285750" rtl="0" fontAlgn="base">
              <a:lnSpc>
                <a:spcPct val="90000"/>
              </a:lnSpc>
              <a:buFont typeface="Avenir Next LT Pro" panose="020B0504020202020204" pitchFamily="34" charset="-18"/>
              <a:buChar char="­"/>
            </a:pPr>
            <a:endParaRPr lang="cs-CZ" sz="1700" b="0" i="0" dirty="0">
              <a:effectLst/>
            </a:endParaRPr>
          </a:p>
          <a:p>
            <a:pPr marL="285750" indent="-285750" rtl="0" fontAlgn="base">
              <a:lnSpc>
                <a:spcPct val="150000"/>
              </a:lnSpc>
              <a:buFont typeface="Avenir Next LT Pro" panose="020B0504020202020204" pitchFamily="34" charset="-18"/>
              <a:buChar char="­"/>
            </a:pPr>
            <a:r>
              <a:rPr lang="cs-CZ" sz="18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vodu v žádném případě nepoužívejte!</a:t>
            </a:r>
          </a:p>
          <a:p>
            <a:pPr marL="285750" indent="-285750" rtl="0" fontAlgn="base">
              <a:lnSpc>
                <a:spcPct val="150000"/>
              </a:lnSpc>
              <a:buFont typeface="Avenir Next LT Pro" panose="020B0504020202020204" pitchFamily="34" charset="-18"/>
              <a:buChar char="­"/>
            </a:pPr>
            <a:r>
              <a:rPr lang="cs-CZ" sz="18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proveďte důkladnou </a:t>
            </a:r>
            <a:r>
              <a:rPr lang="cs-CZ" sz="18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sanaci</a:t>
            </a:r>
            <a:r>
              <a:rPr lang="cs-CZ" sz="18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celé studny </a:t>
            </a:r>
          </a:p>
          <a:p>
            <a:pPr marL="285750" indent="-285750" rtl="0" fontAlgn="base">
              <a:lnSpc>
                <a:spcPct val="150000"/>
              </a:lnSpc>
              <a:buFont typeface="Avenir Next LT Pro" panose="020B0504020202020204" pitchFamily="34" charset="-18"/>
              <a:buChar char="­"/>
            </a:pPr>
            <a:r>
              <a:rPr lang="cs-CZ" sz="18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po provedené dezinfekci používejte vodu </a:t>
            </a:r>
            <a:r>
              <a:rPr lang="cs-CZ" sz="18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pouze jako užitkovou </a:t>
            </a:r>
          </a:p>
          <a:p>
            <a:pPr marL="285750" indent="-285750" rtl="0" fontAlgn="base">
              <a:lnSpc>
                <a:spcPct val="150000"/>
              </a:lnSpc>
              <a:buFont typeface="Avenir Next LT Pro" panose="020B0504020202020204" pitchFamily="34" charset="-18"/>
              <a:buChar char="­"/>
            </a:pPr>
            <a:r>
              <a:rPr lang="cs-CZ" sz="18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k pití, výplachu úst a vaření používejte vodu ze studny až po rozboru kvality vody s uspokojivým výsledkem </a:t>
            </a:r>
          </a:p>
          <a:p>
            <a:pPr rtl="0" fontAlgn="base">
              <a:lnSpc>
                <a:spcPct val="90000"/>
              </a:lnSpc>
            </a:pPr>
            <a:endParaRPr lang="cs-CZ" sz="1600" b="0" dirty="0">
              <a:solidFill>
                <a:srgbClr val="000000"/>
              </a:solidFill>
              <a:latin typeface="Avenir Next LT Pro" panose="020B0504020202020204" pitchFamily="34" charset="-18"/>
            </a:endParaRPr>
          </a:p>
          <a:p>
            <a:pPr marL="285750" indent="-285750" rtl="0" fontAlgn="base">
              <a:lnSpc>
                <a:spcPct val="90000"/>
              </a:lnSpc>
              <a:buFont typeface="Avenir Next LT Pro" panose="020B0504020202020204" pitchFamily="34" charset="-18"/>
              <a:buChar char="­"/>
            </a:pPr>
            <a:endParaRPr lang="cs-CZ" sz="1600" b="0" i="0" dirty="0">
              <a:solidFill>
                <a:srgbClr val="000000"/>
              </a:solidFill>
              <a:effectLst/>
              <a:latin typeface="Avenir Next LT Pro" panose="020B0504020202020204" pitchFamily="34" charset="-18"/>
            </a:endParaRPr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pic>
        <p:nvPicPr>
          <p:cNvPr id="12" name="Grafický objekt 11" descr="Varování se souvislou výplní">
            <a:extLst>
              <a:ext uri="{FF2B5EF4-FFF2-40B4-BE49-F238E27FC236}">
                <a16:creationId xmlns:a16="http://schemas.microsoft.com/office/drawing/2014/main" id="{795BE8B3-378A-7D30-33F6-92526AE18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97746" y="994436"/>
            <a:ext cx="1565563" cy="1565563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30C71316-E65B-AEAB-8897-E66A23D9845D}"/>
              </a:ext>
            </a:extLst>
          </p:cNvPr>
          <p:cNvSpPr txBox="1"/>
          <p:nvPr/>
        </p:nvSpPr>
        <p:spPr>
          <a:xfrm>
            <a:off x="1242693" y="5401748"/>
            <a:ext cx="7030459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+mn-ea"/>
                <a:cs typeface="+mn-cs"/>
              </a:rPr>
              <a:t>Detailní postup naleznete na stránkách Ministerstva zdravotnictví (mzd.gov.cz) a Státního zdravotního ústavu (www.szu.cz) </a:t>
            </a:r>
          </a:p>
        </p:txBody>
      </p:sp>
    </p:spTree>
    <p:extLst>
      <p:ext uri="{BB962C8B-B14F-4D97-AF65-F5344CB8AC3E}">
        <p14:creationId xmlns:p14="http://schemas.microsoft.com/office/powerpoint/2010/main" val="215782849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D36B9-70E0-234B-D0D9-41665FF06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184" y="0"/>
            <a:ext cx="6862466" cy="1052513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sz="2400" dirty="0">
                <a:latin typeface="Avenir Next LT Pro" panose="020B0504020202020204" pitchFamily="34" charset="-18"/>
              </a:rPr>
              <a:t>Instrukce v případě studny, která </a:t>
            </a:r>
            <a:br>
              <a:rPr lang="cs-CZ" sz="2400" dirty="0">
                <a:latin typeface="Avenir Next LT Pro" panose="020B0504020202020204" pitchFamily="34" charset="-18"/>
              </a:rPr>
            </a:br>
            <a:r>
              <a:rPr lang="cs-CZ" sz="2400" dirty="0">
                <a:solidFill>
                  <a:srgbClr val="FFC000"/>
                </a:solidFill>
                <a:latin typeface="Avenir Next LT Pro" panose="020B0504020202020204" pitchFamily="34" charset="-18"/>
              </a:rPr>
              <a:t>NEBYLA PŘÍMO </a:t>
            </a:r>
            <a:r>
              <a:rPr lang="cs-CZ" sz="2400" dirty="0">
                <a:latin typeface="Avenir Next LT Pro" panose="020B0504020202020204" pitchFamily="34" charset="-18"/>
              </a:rPr>
              <a:t>zasažena povodní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61EBB-CA04-35AF-0C90-429DCAEF9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6519" y="2447244"/>
            <a:ext cx="7459022" cy="2802849"/>
          </a:xfrm>
        </p:spPr>
        <p:txBody>
          <a:bodyPr wrap="square" anchor="t">
            <a:normAutofit fontScale="77500" lnSpcReduction="20000"/>
          </a:bodyPr>
          <a:lstStyle/>
          <a:p>
            <a:pPr marL="285750" indent="-285750" algn="just" rtl="0" fontAlgn="base">
              <a:lnSpc>
                <a:spcPct val="160000"/>
              </a:lnSpc>
              <a:buFont typeface="Avenir Next LT Pro" panose="020B0504020202020204" pitchFamily="34" charset="-18"/>
              <a:buChar char="­"/>
            </a:pP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pokud nebyla studna přímo zasažena, ale pozorujete </a:t>
            </a:r>
            <a:r>
              <a:rPr lang="cs-CZ" sz="23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změnu oproti normálnímu stavu</a:t>
            </a: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(zákal, zápach, změna barvy nebo chuti), </a:t>
            </a:r>
            <a:r>
              <a:rPr lang="cs-CZ" sz="23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vodu nepoužívejte k pitným účelům </a:t>
            </a: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(případně převařujte) </a:t>
            </a:r>
          </a:p>
          <a:p>
            <a:pPr marL="285750" indent="-285750" algn="just" rtl="0" fontAlgn="base">
              <a:lnSpc>
                <a:spcPct val="160000"/>
              </a:lnSpc>
              <a:buFont typeface="Avenir Next LT Pro" panose="020B0504020202020204" pitchFamily="34" charset="-18"/>
              <a:buChar char="­"/>
            </a:pP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proveďte odčerpání vody a následnou </a:t>
            </a:r>
            <a:r>
              <a:rPr lang="cs-CZ" sz="23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dezinfekci</a:t>
            </a: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</a:t>
            </a:r>
          </a:p>
          <a:p>
            <a:pPr marL="285750" indent="-285750" algn="just" rtl="0" fontAlgn="base">
              <a:lnSpc>
                <a:spcPct val="160000"/>
              </a:lnSpc>
              <a:buFont typeface="Avenir Next LT Pro" panose="020B0504020202020204" pitchFamily="34" charset="-18"/>
              <a:buChar char="­"/>
            </a:pP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další postup a užití dle aktuálního stavu </a:t>
            </a:r>
          </a:p>
          <a:p>
            <a:pPr marL="285750" indent="-285750" algn="just" rtl="0" fontAlgn="base">
              <a:lnSpc>
                <a:spcPct val="160000"/>
              </a:lnSpc>
              <a:buFont typeface="Avenir Next LT Pro" panose="020B0504020202020204" pitchFamily="34" charset="-18"/>
              <a:buChar char="­"/>
            </a:pPr>
            <a:r>
              <a:rPr lang="cs-CZ" sz="2300" b="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proveďte </a:t>
            </a:r>
            <a:r>
              <a:rPr lang="cs-CZ" sz="2300" i="0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kontrolní rozbor kvality vody </a:t>
            </a:r>
          </a:p>
          <a:p>
            <a:pPr marL="285750" indent="-285750" rtl="0" fontAlgn="base">
              <a:lnSpc>
                <a:spcPct val="90000"/>
              </a:lnSpc>
              <a:buFont typeface="Avenir Next LT Pro" panose="020B0504020202020204" pitchFamily="34" charset="-18"/>
              <a:buChar char="­"/>
            </a:pPr>
            <a:endParaRPr lang="cs-CZ" sz="1600" b="0" i="0" dirty="0">
              <a:solidFill>
                <a:srgbClr val="000000"/>
              </a:solidFill>
              <a:effectLst/>
              <a:latin typeface="Avenir Next LT Pro" panose="020B0504020202020204" pitchFamily="34" charset="-18"/>
            </a:endParaRPr>
          </a:p>
          <a:p>
            <a:pPr>
              <a:lnSpc>
                <a:spcPct val="90000"/>
              </a:lnSpc>
            </a:pPr>
            <a:endParaRPr lang="en-US" sz="1700" dirty="0">
              <a:solidFill>
                <a:srgbClr val="000000"/>
              </a:solidFill>
            </a:endParaRPr>
          </a:p>
        </p:txBody>
      </p:sp>
      <p:pic>
        <p:nvPicPr>
          <p:cNvPr id="12" name="Grafický objekt 11" descr="Varování se souvislou výplní">
            <a:extLst>
              <a:ext uri="{FF2B5EF4-FFF2-40B4-BE49-F238E27FC236}">
                <a16:creationId xmlns:a16="http://schemas.microsoft.com/office/drawing/2014/main" id="{795BE8B3-378A-7D30-33F6-92526AE18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7764" y="918626"/>
            <a:ext cx="1528618" cy="1528618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30C71316-E65B-AEAB-8897-E66A23D9845D}"/>
              </a:ext>
            </a:extLst>
          </p:cNvPr>
          <p:cNvSpPr txBox="1"/>
          <p:nvPr/>
        </p:nvSpPr>
        <p:spPr>
          <a:xfrm>
            <a:off x="1320801" y="5393975"/>
            <a:ext cx="7030459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 panose="020B0504020202020204" pitchFamily="34" charset="-18"/>
                <a:ea typeface="+mn-ea"/>
                <a:cs typeface="+mn-cs"/>
              </a:rPr>
              <a:t>Detailní postup naleznete na stránkách Ministerstva zdravotnictví (mzd.gov.cz) a Státního zdravotního ústavu (www.szu.cz) </a:t>
            </a:r>
          </a:p>
        </p:txBody>
      </p:sp>
    </p:spTree>
    <p:extLst>
      <p:ext uri="{BB962C8B-B14F-4D97-AF65-F5344CB8AC3E}">
        <p14:creationId xmlns:p14="http://schemas.microsoft.com/office/powerpoint/2010/main" val="615742418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AB1E601-6887-2718-3535-3E4A663E0128}"/>
              </a:ext>
            </a:extLst>
          </p:cNvPr>
          <p:cNvSpPr txBox="1"/>
          <p:nvPr/>
        </p:nvSpPr>
        <p:spPr>
          <a:xfrm>
            <a:off x="1020617" y="1293092"/>
            <a:ext cx="755534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Lokální epidemiologickou situaci sleduje a protiepidemická opatření vždy vydává místně příslušná krajská hygienická stanice. Sledujte její webové stránky.</a:t>
            </a:r>
          </a:p>
          <a:p>
            <a:pPr algn="ctr"/>
            <a:endParaRPr lang="cs-CZ" sz="2000" b="1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Další informace </a:t>
            </a: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k ochraně zdraví při povodních naleznete na stránkách Ministerstva zdravotnictví (</a:t>
            </a:r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mzd.gov.cz</a:t>
            </a: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) a Státního zdravotního ústavu (</a:t>
            </a:r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www.szu.cz</a:t>
            </a: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)</a:t>
            </a:r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 </a:t>
            </a:r>
          </a:p>
          <a:p>
            <a:pPr algn="ctr"/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a na sociální síti </a:t>
            </a:r>
            <a:r>
              <a:rPr lang="cs-CZ" sz="20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X @Hygiena_cz</a:t>
            </a: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.</a:t>
            </a:r>
          </a:p>
          <a:p>
            <a:endParaRPr lang="en-US" sz="14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r>
              <a:rPr lang="en-US" sz="14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                          </a:t>
            </a:r>
          </a:p>
          <a:p>
            <a:r>
              <a:rPr lang="en-US" sz="14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                                           </a:t>
            </a:r>
          </a:p>
          <a:p>
            <a:r>
              <a:rPr lang="en-US" sz="14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B393C35-AD2B-C87B-1390-97D5BBC7D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3775" y="4927310"/>
            <a:ext cx="1292198" cy="1275195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D3127F9-2273-3195-4CDD-682B7E11B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97" y="5392845"/>
            <a:ext cx="3993835" cy="34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834189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Prezentace CZ">
  <a:themeElements>
    <a:clrScheme name="Prezentace CZ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Prezentace CZ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CZ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A6ECB8027ED14EA7F4217909B41244" ma:contentTypeVersion="5" ma:contentTypeDescription="Vytvoří nový dokument" ma:contentTypeScope="" ma:versionID="46553aadd9ef4c96939ed3fa0604ad6e">
  <xsd:schema xmlns:xsd="http://www.w3.org/2001/XMLSchema" xmlns:xs="http://www.w3.org/2001/XMLSchema" xmlns:p="http://schemas.microsoft.com/office/2006/metadata/properties" xmlns:ns2="84425d0c-addf-400a-87a6-afc0ee9dbf72" xmlns:ns3="00831464-12bf-4283-895c-cf34025d6448" targetNamespace="http://schemas.microsoft.com/office/2006/metadata/properties" ma:root="true" ma:fieldsID="fd5b75d5770e00f532c1c3e8639edbd6" ns2:_="" ns3:_="">
    <xsd:import namespace="84425d0c-addf-400a-87a6-afc0ee9dbf72"/>
    <xsd:import namespace="00831464-12bf-4283-895c-cf34025d64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25d0c-addf-400a-87a6-afc0ee9db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31464-12bf-4283-895c-cf34025d644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6B1936-9C10-44D8-9983-DE073A81679C}">
  <ds:schemaRefs>
    <ds:schemaRef ds:uri="http://purl.org/dc/terms/"/>
    <ds:schemaRef ds:uri="http://schemas.microsoft.com/office/2006/documentManagement/types"/>
    <ds:schemaRef ds:uri="00831464-12bf-4283-895c-cf34025d6448"/>
    <ds:schemaRef ds:uri="http://www.w3.org/XML/1998/namespace"/>
    <ds:schemaRef ds:uri="http://purl.org/dc/dcmitype/"/>
    <ds:schemaRef ds:uri="84425d0c-addf-400a-87a6-afc0ee9dbf7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1FD85E2-5EA7-425B-BC1C-86D64E9FC0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A6A0EC-8B08-46BB-8EDA-2D4624AFA041}">
  <ds:schemaRefs>
    <ds:schemaRef ds:uri="00831464-12bf-4283-895c-cf34025d6448"/>
    <ds:schemaRef ds:uri="84425d0c-addf-400a-87a6-afc0ee9dbf7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</TotalTime>
  <Words>465</Words>
  <Application>Microsoft Office PowerPoint</Application>
  <PresentationFormat>Předvádění na obrazovce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Avenir Next LT Pro</vt:lpstr>
      <vt:lpstr>Calibri</vt:lpstr>
      <vt:lpstr>Calibri Light</vt:lpstr>
      <vt:lpstr>Garamond</vt:lpstr>
      <vt:lpstr>GillSans</vt:lpstr>
      <vt:lpstr>Times New Roman</vt:lpstr>
      <vt:lpstr>Wingdings</vt:lpstr>
      <vt:lpstr>Prezentace CZ</vt:lpstr>
      <vt:lpstr>   </vt:lpstr>
      <vt:lpstr>POVODNĚ</vt:lpstr>
      <vt:lpstr>DOPORUČENÍ K PREVENCI INFEKČNÍCH ONEMOCNĚNÍ V SOUVISLOSTI S POVODNĚMI </vt:lpstr>
      <vt:lpstr>DOPORUČENÍ K PREVENCI INFEKČNÍCH ONEMOCNĚNÍ V SOUVISLOSTI S POVODNĚMI </vt:lpstr>
      <vt:lpstr>Instrukce v případě studny, která  BYLA PŘÍMO zasažena povodní </vt:lpstr>
      <vt:lpstr>Instrukce v případě studny, která  NEBYLA PŘÍMO zasažena povodní </vt:lpstr>
      <vt:lpstr>Prezentace aplikace PowerPoint</vt:lpstr>
    </vt:vector>
  </TitlesOfParts>
  <Company>Ministerstvo zdravotnictví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gottval</dc:creator>
  <cp:lastModifiedBy>Řežábek Jan, Mgr.</cp:lastModifiedBy>
  <cp:revision>86</cp:revision>
  <dcterms:created xsi:type="dcterms:W3CDTF">2011-06-28T13:43:06Z</dcterms:created>
  <dcterms:modified xsi:type="dcterms:W3CDTF">2024-09-18T05:38:19Z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0x010100EBA6ECB8027ED14EA7F4217909B41244</vt:lpwstr>
  </property>
</Properties>
</file>